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9"/>
  </p:notesMasterIdLst>
  <p:sldIdLst>
    <p:sldId id="256" r:id="rId2"/>
    <p:sldId id="272" r:id="rId3"/>
    <p:sldId id="257" r:id="rId4"/>
    <p:sldId id="258" r:id="rId5"/>
    <p:sldId id="263" r:id="rId6"/>
    <p:sldId id="260" r:id="rId7"/>
    <p:sldId id="273" r:id="rId8"/>
    <p:sldId id="271" r:id="rId9"/>
    <p:sldId id="274" r:id="rId10"/>
    <p:sldId id="275" r:id="rId11"/>
    <p:sldId id="279" r:id="rId12"/>
    <p:sldId id="280" r:id="rId13"/>
    <p:sldId id="276" r:id="rId14"/>
    <p:sldId id="281" r:id="rId15"/>
    <p:sldId id="282" r:id="rId16"/>
    <p:sldId id="283" r:id="rId17"/>
    <p:sldId id="26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7" autoAdjust="0"/>
    <p:restoredTop sz="94660"/>
  </p:normalViewPr>
  <p:slideViewPr>
    <p:cSldViewPr snapToGrid="0">
      <p:cViewPr>
        <p:scale>
          <a:sx n="125" d="100"/>
          <a:sy n="125" d="100"/>
        </p:scale>
        <p:origin x="668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6880E1-CE33-49F8-9B0A-AB0D11C75B21}" type="datetimeFigureOut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39233-DD13-4612-9A4C-C94C982E53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58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688789" y="6470704"/>
            <a:ext cx="2154143" cy="274320"/>
          </a:xfrm>
        </p:spPr>
        <p:txBody>
          <a:bodyPr/>
          <a:lstStyle>
            <a:lvl1pPr algn="l">
              <a:defRPr/>
            </a:lvl1pPr>
          </a:lstStyle>
          <a:p>
            <a:fld id="{A0A245F9-BA6E-4E8B-A3C0-B1C9320D8CD1}" type="datetime1">
              <a:rPr lang="zh-CN" altLang="en-US" smtClean="0"/>
              <a:t>2020/9/30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EC14EAC-F8F3-4C78-8D4D-F2630B498F9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525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C749D-B927-42B2-AD39-8B0E336D45BD}" type="datetime1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DD53B7F-1CB5-4BD2-A383-6A29CAAA03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0" y="6216558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830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FD050-4F5F-49DF-BDD6-540B0F323DD7}" type="datetime1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A6F23C4-C0CC-4F86-AA9E-EBA3201BFB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158680" y="1360588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019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94BF5-0485-4D32-9612-7F80D0CFFE83}" type="datetime1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1537AE8-C87B-4F4C-A591-AC5C968DBF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265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1842F-D293-4768-A26F-4DC13E416E0D}" type="datetime1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035E60F-EE4E-4B37-8677-A2F6E8AFD3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96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F9B26-6240-4AC8-AA12-2028F405D20A}" type="datetime1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72CD493-96A7-4EFC-BEA8-58D2AE239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830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3461E-A369-4F0C-A82A-D29EE7D9BDDD}" type="datetime1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771667A-181E-4996-84EB-184E8C7DF2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30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E4871-CB39-403B-AA6F-921E8F20C39F}" type="datetime1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5FFDC75-D0E1-4CEF-B0E4-2B73DF9A9A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05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52848-464C-4BA6-968E-B6F868E3D468}" type="datetime1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893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08685-CE34-456B-AB4A-6353EC5894ED}" type="datetime1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C2A636F-4D68-44F4-BB68-7107B33FE1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023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A7643-8665-4537-8924-8B567F4BFD36}" type="datetime1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A689D3A7-A3F6-4B5A-BA65-80335CD2B7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316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401729C-F393-4C1B-8D8C-69D7C602AF8C}" type="datetime1">
              <a:rPr lang="zh-CN" altLang="en-US" smtClean="0"/>
              <a:t>2020/9/30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F34953D-21D1-42C2-96B8-DD73C7DA1B65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FE5D1636-1A6A-4E42-AE40-19108D99C45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9" y="6223374"/>
            <a:ext cx="3200400" cy="58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305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>
            <a:extLst>
              <a:ext uri="{FF2B5EF4-FFF2-40B4-BE49-F238E27FC236}">
                <a16:creationId xmlns:a16="http://schemas.microsoft.com/office/drawing/2014/main" id="{D024FDCB-5417-40B8-981A-92E454AB6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254" y="4875356"/>
            <a:ext cx="7772400" cy="1463040"/>
          </a:xfrm>
        </p:spPr>
        <p:txBody>
          <a:bodyPr/>
          <a:lstStyle/>
          <a:p>
            <a:r>
              <a:rPr lang="en-US" altLang="zh-CN" dirty="0"/>
              <a:t>Loading Balance Problem</a:t>
            </a:r>
            <a:endParaRPr lang="zh-CN" altLang="en-US" dirty="0"/>
          </a:p>
        </p:txBody>
      </p:sp>
      <p:sp>
        <p:nvSpPr>
          <p:cNvPr id="11" name="副标题 10">
            <a:extLst>
              <a:ext uri="{FF2B5EF4-FFF2-40B4-BE49-F238E27FC236}">
                <a16:creationId xmlns:a16="http://schemas.microsoft.com/office/drawing/2014/main" id="{8B346ABC-578D-4358-A83D-5C54FAFCA9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44327" y="5838906"/>
            <a:ext cx="4233389" cy="351832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Sorted greedy loading balance strategy</a:t>
            </a:r>
            <a:endParaRPr lang="zh-CN" altLang="en-US" dirty="0"/>
          </a:p>
        </p:txBody>
      </p:sp>
      <p:sp>
        <p:nvSpPr>
          <p:cNvPr id="15" name="灯片编号占位符 14">
            <a:extLst>
              <a:ext uri="{FF2B5EF4-FFF2-40B4-BE49-F238E27FC236}">
                <a16:creationId xmlns:a16="http://schemas.microsoft.com/office/drawing/2014/main" id="{583A51EF-33CE-43E4-955E-36A856F3A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142C568-5C62-44D1-A743-28F7F26978F5}"/>
              </a:ext>
            </a:extLst>
          </p:cNvPr>
          <p:cNvSpPr txBox="1"/>
          <p:nvPr/>
        </p:nvSpPr>
        <p:spPr>
          <a:xfrm>
            <a:off x="8677716" y="5368491"/>
            <a:ext cx="3057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Zhiyuan Wang</a:t>
            </a:r>
          </a:p>
          <a:p>
            <a:r>
              <a:rPr lang="en-US" altLang="zh-CN" dirty="0"/>
              <a:t>12032878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3404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4175786-26EC-421F-9132-0D4484BD0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985" y="1726081"/>
            <a:ext cx="4747898" cy="356092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5810C53-30CB-4942-8617-4FB8A75CB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7016" y="1726082"/>
            <a:ext cx="4747898" cy="3560923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Algorithm for the case that Some machines are more efficient than the others</a:t>
            </a:r>
            <a:endParaRPr lang="zh-CN" altLang="en-US" sz="40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2D747DB-C53A-42C8-855F-42328D37D9A9}"/>
              </a:ext>
            </a:extLst>
          </p:cNvPr>
          <p:cNvSpPr txBox="1"/>
          <p:nvPr/>
        </p:nvSpPr>
        <p:spPr>
          <a:xfrm>
            <a:off x="2584760" y="5287005"/>
            <a:ext cx="1764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Optimal Solution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F6507B-736E-4D68-B2D4-7A1BCFE6A8B7}"/>
              </a:ext>
            </a:extLst>
          </p:cNvPr>
          <p:cNvSpPr txBox="1"/>
          <p:nvPr/>
        </p:nvSpPr>
        <p:spPr>
          <a:xfrm>
            <a:off x="8018791" y="5287005"/>
            <a:ext cx="1764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Greedy Solution</a:t>
            </a:r>
            <a:endParaRPr lang="zh-CN" altLang="en-US" dirty="0"/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DB5117BB-6ABB-40D5-8F80-9CE72C5B1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8340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4175786-26EC-421F-9132-0D4484BD0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2985" y="1726081"/>
            <a:ext cx="4747898" cy="356092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5810C53-30CB-4942-8617-4FB8A75CB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27016" y="1726082"/>
            <a:ext cx="4747897" cy="3560923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Algorithm for the case that Some machines are more efficient than the others</a:t>
            </a:r>
            <a:endParaRPr lang="zh-CN" altLang="en-US" sz="40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2D747DB-C53A-42C8-855F-42328D37D9A9}"/>
              </a:ext>
            </a:extLst>
          </p:cNvPr>
          <p:cNvSpPr txBox="1"/>
          <p:nvPr/>
        </p:nvSpPr>
        <p:spPr>
          <a:xfrm>
            <a:off x="2584760" y="5287005"/>
            <a:ext cx="1764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Optimal Solution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1F6507B-736E-4D68-B2D4-7A1BCFE6A8B7}"/>
              </a:ext>
            </a:extLst>
          </p:cNvPr>
          <p:cNvSpPr txBox="1"/>
          <p:nvPr/>
        </p:nvSpPr>
        <p:spPr>
          <a:xfrm>
            <a:off x="8018791" y="5287005"/>
            <a:ext cx="1764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Greedy Solution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BBB959-2532-4D3C-B2E5-A32F3AFF6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7264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4175786-26EC-421F-9132-0D4484BD0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29100" y="3676135"/>
            <a:ext cx="4467367" cy="3350523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2D747DB-C53A-42C8-855F-42328D37D9A9}"/>
              </a:ext>
            </a:extLst>
          </p:cNvPr>
          <p:cNvSpPr txBox="1"/>
          <p:nvPr/>
        </p:nvSpPr>
        <p:spPr>
          <a:xfrm>
            <a:off x="6136020" y="6334458"/>
            <a:ext cx="2321044" cy="292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Optimal Solution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5810C53-30CB-4942-8617-4FB8A75CBD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9"/>
          <a:stretch/>
        </p:blipFill>
        <p:spPr>
          <a:xfrm>
            <a:off x="7643813" y="864711"/>
            <a:ext cx="4452654" cy="314318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B1F6507B-736E-4D68-B2D4-7A1BCFE6A8B7}"/>
              </a:ext>
            </a:extLst>
          </p:cNvPr>
          <p:cNvSpPr txBox="1"/>
          <p:nvPr/>
        </p:nvSpPr>
        <p:spPr>
          <a:xfrm>
            <a:off x="6293597" y="1901912"/>
            <a:ext cx="2242221" cy="292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Greedy Solution</a:t>
            </a:r>
            <a:endParaRPr lang="zh-CN" altLang="en-US" dirty="0"/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Algorithm for the case that Some machines are more efficient than the others</a:t>
            </a:r>
            <a:endParaRPr lang="zh-CN" altLang="en-US" sz="4000" dirty="0"/>
          </a:p>
        </p:txBody>
      </p:sp>
      <p:graphicFrame>
        <p:nvGraphicFramePr>
          <p:cNvPr id="4" name="表格 9">
            <a:extLst>
              <a:ext uri="{FF2B5EF4-FFF2-40B4-BE49-F238E27FC236}">
                <a16:creationId xmlns:a16="http://schemas.microsoft.com/office/drawing/2014/main" id="{9BC23FA1-D7F9-421C-A09A-F2100EBC74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5634430"/>
              </p:ext>
            </p:extLst>
          </p:nvPr>
        </p:nvGraphicFramePr>
        <p:xfrm>
          <a:off x="682389" y="2990555"/>
          <a:ext cx="6946711" cy="1752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87507">
                  <a:extLst>
                    <a:ext uri="{9D8B030D-6E8A-4147-A177-3AD203B41FA5}">
                      <a16:colId xmlns:a16="http://schemas.microsoft.com/office/drawing/2014/main" val="578496126"/>
                    </a:ext>
                  </a:extLst>
                </a:gridCol>
                <a:gridCol w="732430">
                  <a:extLst>
                    <a:ext uri="{9D8B030D-6E8A-4147-A177-3AD203B41FA5}">
                      <a16:colId xmlns:a16="http://schemas.microsoft.com/office/drawing/2014/main" val="2222774811"/>
                    </a:ext>
                  </a:extLst>
                </a:gridCol>
                <a:gridCol w="759725">
                  <a:extLst>
                    <a:ext uri="{9D8B030D-6E8A-4147-A177-3AD203B41FA5}">
                      <a16:colId xmlns:a16="http://schemas.microsoft.com/office/drawing/2014/main" val="967120216"/>
                    </a:ext>
                  </a:extLst>
                </a:gridCol>
                <a:gridCol w="746078">
                  <a:extLst>
                    <a:ext uri="{9D8B030D-6E8A-4147-A177-3AD203B41FA5}">
                      <a16:colId xmlns:a16="http://schemas.microsoft.com/office/drawing/2014/main" val="598872620"/>
                    </a:ext>
                  </a:extLst>
                </a:gridCol>
                <a:gridCol w="741528">
                  <a:extLst>
                    <a:ext uri="{9D8B030D-6E8A-4147-A177-3AD203B41FA5}">
                      <a16:colId xmlns:a16="http://schemas.microsoft.com/office/drawing/2014/main" val="2667977255"/>
                    </a:ext>
                  </a:extLst>
                </a:gridCol>
                <a:gridCol w="659642">
                  <a:extLst>
                    <a:ext uri="{9D8B030D-6E8A-4147-A177-3AD203B41FA5}">
                      <a16:colId xmlns:a16="http://schemas.microsoft.com/office/drawing/2014/main" val="745097743"/>
                    </a:ext>
                  </a:extLst>
                </a:gridCol>
                <a:gridCol w="641445">
                  <a:extLst>
                    <a:ext uri="{9D8B030D-6E8A-4147-A177-3AD203B41FA5}">
                      <a16:colId xmlns:a16="http://schemas.microsoft.com/office/drawing/2014/main" val="985976023"/>
                    </a:ext>
                  </a:extLst>
                </a:gridCol>
                <a:gridCol w="736979">
                  <a:extLst>
                    <a:ext uri="{9D8B030D-6E8A-4147-A177-3AD203B41FA5}">
                      <a16:colId xmlns:a16="http://schemas.microsoft.com/office/drawing/2014/main" val="1592858152"/>
                    </a:ext>
                  </a:extLst>
                </a:gridCol>
                <a:gridCol w="741377">
                  <a:extLst>
                    <a:ext uri="{9D8B030D-6E8A-4147-A177-3AD203B41FA5}">
                      <a16:colId xmlns:a16="http://schemas.microsoft.com/office/drawing/2014/main" val="23844744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/>
                        <a:t>         Job </a:t>
                      </a:r>
                    </a:p>
                    <a:p>
                      <a:pPr algn="l"/>
                      <a:r>
                        <a:rPr lang="en-US" altLang="zh-CN" dirty="0"/>
                        <a:t>Machine </a:t>
                      </a:r>
                      <a:endParaRPr lang="zh-CN" altLang="en-US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J3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J4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J5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J6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J7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97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1.19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7.42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5.81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5.72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5.93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5.83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6.34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10.80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360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0.59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4.45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10.15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10.26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4.46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8.60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5.20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580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11.07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11.89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8.08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3.38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5.92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13.34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9.46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644435"/>
                  </a:ext>
                </a:extLst>
              </a:tr>
            </a:tbl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B2E1EDDA-8168-4B36-9302-4C37CFDBBF3A}"/>
              </a:ext>
            </a:extLst>
          </p:cNvPr>
          <p:cNvSpPr txBox="1"/>
          <p:nvPr/>
        </p:nvSpPr>
        <p:spPr>
          <a:xfrm>
            <a:off x="2822364" y="5277196"/>
            <a:ext cx="27504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0000"/>
                </a:solidFill>
              </a:rPr>
              <a:t>Quality is 1.4133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17D5C2D5-DA8E-49DE-9545-A53BE78A5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9101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D63A441-26C4-4E29-8562-C7153AE6F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61981" y="1644555"/>
            <a:ext cx="6951260" cy="5213445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Algorithm for the case that Some machines are more efficient than the others</a:t>
            </a:r>
            <a:endParaRPr lang="zh-CN" altLang="en-US" sz="4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C1C57C5-382F-4AA2-AF29-E20EF2EE5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1302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D63A441-26C4-4E29-8562-C7153AE6F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61981" y="1644555"/>
            <a:ext cx="6951260" cy="5213445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Algorithm for the case that Some machines are more efficient than the others</a:t>
            </a:r>
            <a:endParaRPr lang="zh-CN" altLang="en-US" sz="400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B9D6603-D32C-4374-8047-632583677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971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D63A441-26C4-4E29-8562-C7153AE6F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61981" y="1644555"/>
            <a:ext cx="6951260" cy="5213445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Algorithm for the case that Some machines are more efficient than the others</a:t>
            </a:r>
            <a:endParaRPr lang="zh-CN" altLang="en-US" sz="400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708573-766F-4D5F-AB84-6A2A3DD7A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6812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D63A441-26C4-4E29-8562-C7153AE6F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61981" y="1644555"/>
            <a:ext cx="6951260" cy="5213445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Algorithm for the case that Some machines are more efficient than the others</a:t>
            </a:r>
            <a:endParaRPr lang="zh-CN" altLang="en-US" sz="400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A83B7B7-3DBC-4F45-A7FE-317D39323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9578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CCBD7FEC-FA76-499A-80F0-827EEDE063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Thank You !</a:t>
            </a:r>
            <a:endParaRPr lang="zh-CN" altLang="en-US" dirty="0"/>
          </a:p>
        </p:txBody>
      </p:sp>
      <p:sp>
        <p:nvSpPr>
          <p:cNvPr id="9" name="副标题 8">
            <a:extLst>
              <a:ext uri="{FF2B5EF4-FFF2-40B4-BE49-F238E27FC236}">
                <a16:creationId xmlns:a16="http://schemas.microsoft.com/office/drawing/2014/main" id="{1AA61B1E-1E0A-46EA-883C-DD0873252C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Q&amp;A</a:t>
            </a:r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EEEBFF06-8C5C-4093-82FB-0C912CE0B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647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4E3DF4-1350-411B-8035-C1CE8228C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51B9109-EDC3-426F-84B0-8AA48B6CDB1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US" altLang="zh-CN" dirty="0"/>
                  <a:t>Loading Balance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Problem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altLang="zh-CN" dirty="0"/>
                  <a:t>Sorted greedy loading balance strategy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altLang="zh-CN" dirty="0"/>
                  <a:t>The example where the obtained </a:t>
                </a:r>
                <a:r>
                  <a:rPr lang="en-US" altLang="zh-CN" dirty="0" err="1"/>
                  <a:t>makespan</a:t>
                </a:r>
                <a:r>
                  <a:rPr lang="en-US" altLang="zh-CN" dirty="0"/>
                  <a:t> T is very close to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endParaRPr lang="en-US" altLang="zh-CN" dirty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altLang="zh-CN" dirty="0"/>
                  <a:t>The algorithm for loading balance problem that some machines are more efficient than the others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451B9109-EDC3-426F-84B0-8AA48B6CDB1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29" t="-1818" r="-13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01A4CEB-07C9-4E71-8D7F-B2E479D0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629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BFFEF50-F62B-4A59-B82B-698063A05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B913FE7-8B8F-41B9-9030-ADA1B61F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 altLang="zh-CN" sz="3900" dirty="0">
                <a:solidFill>
                  <a:srgbClr val="FFFFFF"/>
                </a:solidFill>
              </a:rPr>
              <a:t>Loading Balance Problem</a:t>
            </a:r>
            <a:endParaRPr lang="zh-CN" altLang="en-US" sz="3900" dirty="0">
              <a:solidFill>
                <a:srgbClr val="FFFFFF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92DDE2F-7DF3-4271-BED6-7504CAD25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A6F050-5B62-4DC0-8D42-489BF0C8E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983877" cy="3931920"/>
          </a:xfrm>
        </p:spPr>
        <p:txBody>
          <a:bodyPr>
            <a:normAutofit/>
          </a:bodyPr>
          <a:lstStyle/>
          <a:p>
            <a:pPr lvl="1" algn="just"/>
            <a:r>
              <a:rPr lang="en-US" altLang="zh-CN" sz="2800" kern="100" dirty="0">
                <a:solidFill>
                  <a:srgbClr val="FFFFFF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This problem’s target is assign jobs to computing machines to minimizes the total time consumption.</a:t>
            </a:r>
            <a:endParaRPr lang="zh-CN" altLang="zh-CN" sz="2800" kern="100" dirty="0">
              <a:solidFill>
                <a:srgbClr val="FFFFFF"/>
              </a:solidFill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B46F38C9-6F9A-471A-9993-6D3CD5061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34953D-21D1-42C2-96B8-DD73C7DA1B65}" type="slidenum">
              <a:rPr lang="zh-CN" altLang="en-US" smtClean="0"/>
              <a:pPr>
                <a:spcAft>
                  <a:spcPts val="600"/>
                </a:spcAft>
              </a:pPr>
              <a:t>3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69A53EF-9629-4BED-B3C8-F4A81D241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2755" y="1142018"/>
            <a:ext cx="6449201" cy="483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837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052AFA8-8863-4BAA-808D-C716FDCF3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994ACBF1-00EC-42D0-919E-C9462FC8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4776469" cy="149961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zh-CN" dirty="0"/>
              <a:t>Sorted greedy loading balance strategy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7521B2-9E27-40B6-8907-BDCF4AB5A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429615" cy="3931920"/>
          </a:xfrm>
        </p:spPr>
        <p:txBody>
          <a:bodyPr vert="horz" lIns="45720" tIns="45720" rIns="45720" bIns="45720" rtlCol="0">
            <a:norm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000" dirty="0"/>
              <a:t>This strategy will assign the longest job to the machine with the smallest load in an arbitrary order of jobs.</a:t>
            </a: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1DCA1136-F5B3-4396-9F5F-119DA9C77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0F34953D-21D1-42C2-96B8-DD73C7DA1B65}" type="slidenum">
              <a:rPr lang="en-US" altLang="zh-CN" smtClean="0"/>
              <a:pPr defTabSz="914400">
                <a:spcAft>
                  <a:spcPts val="600"/>
                </a:spcAft>
              </a:pPr>
              <a:t>4</a:t>
            </a:fld>
            <a:endParaRPr lang="en-US" altLang="zh-CN" dirty="0"/>
          </a:p>
        </p:txBody>
      </p:sp>
      <p:pic>
        <p:nvPicPr>
          <p:cNvPr id="21" name="内容占位符 20">
            <a:extLst>
              <a:ext uri="{FF2B5EF4-FFF2-40B4-BE49-F238E27FC236}">
                <a16:creationId xmlns:a16="http://schemas.microsoft.com/office/drawing/2014/main" id="{C4E84F4A-9F48-4429-8534-E01ACFDA7B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17553"/>
          <a:stretch/>
        </p:blipFill>
        <p:spPr>
          <a:xfrm>
            <a:off x="5800597" y="1935546"/>
            <a:ext cx="5945937" cy="3764349"/>
          </a:xfrm>
        </p:spPr>
      </p:pic>
    </p:spTree>
    <p:extLst>
      <p:ext uri="{BB962C8B-B14F-4D97-AF65-F5344CB8AC3E}">
        <p14:creationId xmlns:p14="http://schemas.microsoft.com/office/powerpoint/2010/main" val="865160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BFFEF50-F62B-4A59-B82B-698063A05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553C704-8707-434F-9A89-20DEFDD22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Effect of algorithm </a:t>
            </a:r>
            <a:endParaRPr lang="zh-CN" altLang="en-US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92DDE2F-7DF3-4271-BED6-7504CAD25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6A52E39-5FB7-4860-8980-A77300650EC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4128" y="2286000"/>
                <a:ext cx="4224879" cy="39319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dirty="0">
                    <a:solidFill>
                      <a:srgbClr val="FFFFFF"/>
                    </a:solidFill>
                  </a:rPr>
                  <a:t>If the theoretical optimal makespan of the job queue is T</a:t>
                </a:r>
                <a:r>
                  <a:rPr lang="en-US" altLang="zh-CN" baseline="30000" dirty="0">
                    <a:solidFill>
                      <a:srgbClr val="FFFFFF"/>
                    </a:solidFill>
                  </a:rPr>
                  <a:t>*</a:t>
                </a:r>
                <a:r>
                  <a:rPr lang="en-US" altLang="zh-CN" dirty="0">
                    <a:solidFill>
                      <a:srgbClr val="FFFFFF"/>
                    </a:solidFill>
                  </a:rPr>
                  <a:t>, then</a:t>
                </a:r>
                <a:r>
                  <a:rPr lang="zh-CN" altLang="en-US" dirty="0">
                    <a:solidFill>
                      <a:srgbClr val="FFFFFF"/>
                    </a:solidFill>
                  </a:rPr>
                  <a:t> </a:t>
                </a:r>
                <a:r>
                  <a:rPr lang="en-US" altLang="zh-CN" dirty="0">
                    <a:solidFill>
                      <a:srgbClr val="FFFFFF"/>
                    </a:solidFill>
                  </a:rPr>
                  <a:t>the sorted</a:t>
                </a:r>
                <a:r>
                  <a:rPr lang="zh-CN" altLang="en-US" dirty="0">
                    <a:solidFill>
                      <a:srgbClr val="FFFFFF"/>
                    </a:solidFill>
                  </a:rPr>
                  <a:t> </a:t>
                </a:r>
                <a:r>
                  <a:rPr lang="en-US" altLang="zh-CN" dirty="0">
                    <a:solidFill>
                      <a:srgbClr val="FFFFFF"/>
                    </a:solidFill>
                  </a:rPr>
                  <a:t>greedy algorithm’s makespan T will not worse than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altLang="zh-CN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r>
                      <m:rPr>
                        <m:sty m:val="p"/>
                      </m:rPr>
                      <a:rPr lang="en-US" altLang="zh-CN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T</m:t>
                    </m:r>
                    <m:r>
                      <a:rPr lang="zh-CN" altLang="en-US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</m:t>
                    </m:r>
                  </m:oMath>
                </a14:m>
                <a:r>
                  <a:rPr lang="en-US" altLang="zh-CN" dirty="0">
                    <a:solidFill>
                      <a:srgbClr val="FFFFFF"/>
                    </a:solidFill>
                  </a:rPr>
                  <a:t>.</a:t>
                </a:r>
              </a:p>
              <a:p>
                <a:pPr>
                  <a:lnSpc>
                    <a:spcPct val="100000"/>
                  </a:lnSpc>
                </a:pPr>
                <a:endParaRPr lang="zh-CN" altLang="en-US" baseline="30000" dirty="0">
                  <a:solidFill>
                    <a:srgbClr val="FFFFFF"/>
                  </a:solidFill>
                </a:endParaRP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6A52E39-5FB7-4860-8980-A77300650E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4128" y="2286000"/>
                <a:ext cx="4224879" cy="3931920"/>
              </a:xfrm>
              <a:blipFill>
                <a:blip r:embed="rId2"/>
                <a:stretch>
                  <a:fillRect l="-722" t="-1085" r="-44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6C594590-85A1-4BC3-B913-987B0370A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34953D-21D1-42C2-96B8-DD73C7DA1B65}" type="slidenum">
              <a:rPr lang="zh-CN" altLang="en-US" smtClean="0"/>
              <a:pPr>
                <a:spcAft>
                  <a:spcPts val="600"/>
                </a:spcAft>
              </a:pPr>
              <a:t>5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AFAB33CE-9CCB-4073-9D6B-1A194ED72187}"/>
                  </a:ext>
                </a:extLst>
              </p:cNvPr>
              <p:cNvSpPr txBox="1"/>
              <p:nvPr/>
            </p:nvSpPr>
            <p:spPr>
              <a:xfrm>
                <a:off x="5319199" y="2799943"/>
                <a:ext cx="6985000" cy="89261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zh-CN" sz="2400" b="1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𝑻</m:t>
                          </m:r>
                        </m:e>
                        <m:sup>
                          <m:r>
                            <a:rPr lang="en-US" altLang="zh-CN" sz="2400" b="1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∗</m:t>
                          </m:r>
                        </m:sup>
                      </m:sSup>
                      <m:r>
                        <a:rPr lang="zh-CN" altLang="zh-CN" sz="2400" b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≤</m:t>
                      </m:r>
                      <m:r>
                        <a:rPr lang="en-US" altLang="zh-CN" sz="2400" b="1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𝑻</m:t>
                      </m:r>
                      <m:r>
                        <a:rPr lang="zh-CN" altLang="zh-CN" sz="2400" b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≤</m:t>
                      </m:r>
                      <m:f>
                        <m:fPr>
                          <m:ctrlPr>
                            <a:rPr lang="en-US" altLang="zh-CN" sz="2400" b="1" i="1" kern="100" smtClean="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altLang="zh-CN" sz="2400" b="1" i="1" kern="100" smtClean="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𝟒</m:t>
                          </m:r>
                        </m:num>
                        <m:den>
                          <m:r>
                            <a:rPr lang="en-US" altLang="zh-CN" sz="2400" b="1" i="1" kern="100" smtClean="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𝟑</m:t>
                          </m:r>
                        </m:den>
                      </m:f>
                      <m:sSup>
                        <m:sSupPr>
                          <m:ctrlPr>
                            <a:rPr lang="zh-CN" altLang="zh-CN" sz="2400" b="1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b="1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𝑻</m:t>
                          </m:r>
                        </m:e>
                        <m:sup>
                          <m:r>
                            <a:rPr lang="en-US" altLang="zh-CN" sz="2400" b="1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∗</m:t>
                          </m:r>
                        </m:sup>
                      </m:sSup>
                    </m:oMath>
                  </m:oMathPara>
                </a14:m>
                <a:endParaRPr lang="zh-CN" altLang="en-US" sz="3200" b="1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AFAB33CE-9CCB-4073-9D6B-1A194ED721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9199" y="2799943"/>
                <a:ext cx="6985000" cy="89261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4216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052AFA8-8863-4BAA-808D-C716FDCF3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D553C704-8707-434F-9A89-20DEFDD22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4000" dirty="0"/>
              <a:t>The first 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381C5BE8-87AE-432C-A8FE-54042DC0DD29}"/>
                  </a:ext>
                </a:extLst>
              </p:cNvPr>
              <p:cNvSpPr txBox="1"/>
              <p:nvPr/>
            </p:nvSpPr>
            <p:spPr>
              <a:xfrm>
                <a:off x="1024127" y="2286000"/>
                <a:ext cx="3326321" cy="3931920"/>
              </a:xfrm>
              <a:prstGeom prst="rect">
                <a:avLst/>
              </a:prstGeom>
            </p:spPr>
            <p:txBody>
              <a:bodyPr vert="horz" lIns="45720" tIns="45720" rIns="45720" bIns="45720" rtlCol="0">
                <a:normAutofit fontScale="77500" lnSpcReduction="20000"/>
              </a:bodyPr>
              <a:lstStyle/>
              <a:p>
                <a:pPr defTabSz="914400">
                  <a:lnSpc>
                    <a:spcPct val="120000"/>
                  </a:lnSpc>
                  <a:spcAft>
                    <a:spcPts val="600"/>
                  </a:spcAft>
                  <a:buClr>
                    <a:schemeClr val="accent1"/>
                  </a:buClr>
                </a:pPr>
                <a:r>
                  <a:rPr lang="en-US" altLang="zh-CN" sz="2600" dirty="0"/>
                  <a:t>The first example should satisfy that the obtained </a:t>
                </a:r>
                <a:r>
                  <a:rPr lang="en-US" altLang="zh-CN" sz="2600" dirty="0" err="1"/>
                  <a:t>makespan</a:t>
                </a:r>
                <a:r>
                  <a:rPr lang="en-US" altLang="zh-CN" sz="2600" dirty="0"/>
                  <a:t> T is very close to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num>
                      <m:den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den>
                    </m:f>
                    <m:sSup>
                      <m:sSupPr>
                        <m:ctrlP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US" altLang="zh-CN" sz="26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altLang="zh-CN" sz="2600" dirty="0"/>
                  <a:t>. </a:t>
                </a:r>
              </a:p>
              <a:p>
                <a:pPr defTabSz="914400">
                  <a:lnSpc>
                    <a:spcPct val="120000"/>
                  </a:lnSpc>
                  <a:spcAft>
                    <a:spcPts val="600"/>
                  </a:spcAft>
                  <a:buClr>
                    <a:schemeClr val="accent1"/>
                  </a:buClr>
                </a:pPr>
                <a:endParaRPr lang="en-US" altLang="zh-CN" sz="2000" dirty="0"/>
              </a:p>
              <a:p>
                <a:pPr defTabSz="914400">
                  <a:lnSpc>
                    <a:spcPct val="120000"/>
                  </a:lnSpc>
                  <a:spcAft>
                    <a:spcPts val="600"/>
                  </a:spcAft>
                  <a:buClr>
                    <a:schemeClr val="accent1"/>
                  </a:buClr>
                </a:pPr>
                <a:r>
                  <a:rPr lang="en-US" altLang="zh-CN" sz="2800" dirty="0"/>
                  <a:t>How to build this example?</a:t>
                </a:r>
              </a:p>
              <a:p>
                <a:pPr defTabSz="914400">
                  <a:lnSpc>
                    <a:spcPct val="120000"/>
                  </a:lnSpc>
                  <a:spcAft>
                    <a:spcPts val="600"/>
                  </a:spcAft>
                  <a:buClr>
                    <a:schemeClr val="accent1"/>
                  </a:buClr>
                </a:pPr>
                <a:r>
                  <a:rPr lang="en-US" altLang="zh-CN" sz="2000" i="1" dirty="0"/>
                  <a:t>Suppose we have m machines, then we can create 3 jobs with time m, 2 jobs for time m+1, 2 jobs for time m+2,…, 2jobs for time 2m-1. </a:t>
                </a:r>
              </a:p>
              <a:p>
                <a:pPr defTabSz="914400">
                  <a:lnSpc>
                    <a:spcPct val="120000"/>
                  </a:lnSpc>
                  <a:spcAft>
                    <a:spcPts val="600"/>
                  </a:spcAft>
                  <a:buClr>
                    <a:schemeClr val="accent1"/>
                  </a:buClr>
                </a:pPr>
                <a:endParaRPr lang="en-US" altLang="zh-CN" sz="2000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381C5BE8-87AE-432C-A8FE-54042DC0DD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4127" y="2286000"/>
                <a:ext cx="3326321" cy="3931920"/>
              </a:xfrm>
              <a:prstGeom prst="rect">
                <a:avLst/>
              </a:prstGeom>
              <a:blipFill>
                <a:blip r:embed="rId2"/>
                <a:stretch>
                  <a:fillRect l="-3663" t="-775" r="-494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6C594590-85A1-4BC3-B913-987B0370A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0F34953D-21D1-42C2-96B8-DD73C7DA1B65}" type="slidenum">
              <a:rPr lang="en-US" altLang="zh-CN" smtClean="0"/>
              <a:pPr defTabSz="914400">
                <a:spcAft>
                  <a:spcPts val="600"/>
                </a:spcAft>
              </a:pPr>
              <a:t>6</a:t>
            </a:fld>
            <a:endParaRPr lang="en-US" altLang="zh-CN" dirty="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9E2C016-29C2-412E-B99A-AA6D26FD2287}"/>
              </a:ext>
            </a:extLst>
          </p:cNvPr>
          <p:cNvGrpSpPr/>
          <p:nvPr/>
        </p:nvGrpSpPr>
        <p:grpSpPr>
          <a:xfrm>
            <a:off x="4422957" y="111036"/>
            <a:ext cx="7665653" cy="6746964"/>
            <a:chOff x="4422957" y="111036"/>
            <a:chExt cx="7665653" cy="6746964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E66574CD-DACB-4276-91AC-D8B40F9994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7" t="10279" r="9397" b="5648"/>
            <a:stretch/>
          </p:blipFill>
          <p:spPr>
            <a:xfrm>
              <a:off x="4422957" y="111036"/>
              <a:ext cx="4801607" cy="3357498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0D9C0984-EA69-4C8E-A7BF-409758775C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26" t="11102" r="9266" b="5647"/>
            <a:stretch/>
          </p:blipFill>
          <p:spPr>
            <a:xfrm>
              <a:off x="7238664" y="3504786"/>
              <a:ext cx="4849946" cy="3353214"/>
            </a:xfrm>
            <a:prstGeom prst="rect">
              <a:avLst/>
            </a:prstGeom>
          </p:spPr>
        </p:pic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07DCC33-6DFA-4500-AE38-9D15DF86C219}"/>
                </a:ext>
              </a:extLst>
            </p:cNvPr>
            <p:cNvSpPr txBox="1"/>
            <p:nvPr/>
          </p:nvSpPr>
          <p:spPr>
            <a:xfrm>
              <a:off x="9450143" y="1335024"/>
              <a:ext cx="195770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/>
                <a:t>Result of sorted greedy algorithm</a:t>
              </a:r>
              <a:endParaRPr lang="zh-CN" altLang="en-US" sz="2000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F88812C-FB75-4E59-B824-15B794C9A77E}"/>
                </a:ext>
              </a:extLst>
            </p:cNvPr>
            <p:cNvSpPr txBox="1"/>
            <p:nvPr/>
          </p:nvSpPr>
          <p:spPr>
            <a:xfrm>
              <a:off x="5611274" y="4688817"/>
              <a:ext cx="16273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/>
                <a:t>Optimal result</a:t>
              </a:r>
              <a:endParaRPr lang="zh-CN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80420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3C704-8707-434F-9A89-20DEFDD22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4000" dirty="0"/>
              <a:t>The first 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381C5BE8-87AE-432C-A8FE-54042DC0DD29}"/>
                  </a:ext>
                </a:extLst>
              </p:cNvPr>
              <p:cNvSpPr txBox="1"/>
              <p:nvPr/>
            </p:nvSpPr>
            <p:spPr>
              <a:xfrm>
                <a:off x="1024128" y="2286000"/>
                <a:ext cx="3225616" cy="3931920"/>
              </a:xfrm>
              <a:prstGeom prst="rect">
                <a:avLst/>
              </a:prstGeom>
            </p:spPr>
            <p:txBody>
              <a:bodyPr vert="horz" lIns="45720" tIns="45720" rIns="45720" bIns="45720" rtlCol="0">
                <a:normAutofit fontScale="92500"/>
              </a:bodyPr>
              <a:lstStyle/>
              <a:p>
                <a:pPr defTabSz="914400">
                  <a:lnSpc>
                    <a:spcPct val="120000"/>
                  </a:lnSpc>
                  <a:spcAft>
                    <a:spcPts val="600"/>
                  </a:spcAft>
                  <a:buClr>
                    <a:schemeClr val="accent1"/>
                  </a:buClr>
                </a:pPr>
                <a:r>
                  <a:rPr lang="en-US" altLang="zh-CN" sz="2000" dirty="0"/>
                  <a:t>Is this way always work?</a:t>
                </a:r>
              </a:p>
              <a:p>
                <a:pPr defTabSz="914400">
                  <a:lnSpc>
                    <a:spcPct val="120000"/>
                  </a:lnSpc>
                  <a:spcAft>
                    <a:spcPts val="600"/>
                  </a:spcAft>
                  <a:buClr>
                    <a:schemeClr val="accent1"/>
                  </a:buClr>
                </a:pPr>
                <a:r>
                  <a:rPr lang="en-US" altLang="zh-CN" sz="1600" i="1" dirty="0"/>
                  <a:t>In the first two rounds, all the machines spend 3m-1 time. And in the third round, there is a machine spend m times. It need 4m-1 time total.</a:t>
                </a:r>
              </a:p>
              <a:p>
                <a:pPr defTabSz="914400">
                  <a:lnSpc>
                    <a:spcPct val="120000"/>
                  </a:lnSpc>
                  <a:spcAft>
                    <a:spcPts val="600"/>
                  </a:spcAft>
                  <a:buClr>
                    <a:schemeClr val="accent1"/>
                  </a:buClr>
                </a:pPr>
                <a:r>
                  <a:rPr lang="en-US" altLang="zh-CN" sz="1600" i="1" dirty="0"/>
                  <a:t>For the optimal solution. I combine jobs with (2m-1, m+1), (2m-2, m+2),…,(2m-floor(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1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altLang="zh-CN" sz="1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altLang="zh-CN" sz="1600" i="1" dirty="0"/>
                  <a:t>), </a:t>
                </a:r>
                <a:r>
                  <a:rPr lang="en-US" altLang="zh-CN" sz="1600" i="1" dirty="0" err="1"/>
                  <a:t>m+ceil</a:t>
                </a:r>
                <a:r>
                  <a:rPr lang="en-US" altLang="zh-CN" sz="1600" i="1" dirty="0"/>
                  <a:t>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16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altLang="zh-CN" sz="1600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altLang="zh-CN" sz="1600" i="1" dirty="0"/>
                  <a:t>)), (</a:t>
                </a:r>
                <a:r>
                  <a:rPr lang="en-US" altLang="zh-CN" sz="1600" i="1" dirty="0" err="1"/>
                  <a:t>m,m,m</a:t>
                </a:r>
                <a:r>
                  <a:rPr lang="en-US" altLang="zh-CN" sz="1600" i="1" dirty="0"/>
                  <a:t>). Which means it need 3m time total.</a:t>
                </a:r>
              </a:p>
              <a:p>
                <a:pPr defTabSz="914400">
                  <a:lnSpc>
                    <a:spcPct val="120000"/>
                  </a:lnSpc>
                  <a:spcAft>
                    <a:spcPts val="600"/>
                  </a:spcAft>
                  <a:buClr>
                    <a:schemeClr val="accent1"/>
                  </a:buClr>
                </a:pPr>
                <a:r>
                  <a:rPr lang="en-US" altLang="zh-CN" sz="1700" i="1" dirty="0"/>
                  <a:t>So the </a:t>
                </a:r>
                <a:r>
                  <a:rPr lang="en-US" altLang="zh-CN" sz="1700" i="1" dirty="0" err="1"/>
                  <a:t>makespan</a:t>
                </a:r>
                <a:r>
                  <a:rPr lang="en-US" altLang="zh-CN" sz="1700" i="1" dirty="0"/>
                  <a:t> T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17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1700" b="0" i="1" smtClean="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en-US" altLang="zh-CN" sz="17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CN" sz="17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altLang="zh-CN" sz="1700" b="0" i="1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en-US" altLang="zh-CN" sz="17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  <m:sSup>
                      <m:sSupPr>
                        <m:ctrlPr>
                          <a:rPr lang="en-US" altLang="zh-CN" sz="17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7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p>
                        <m:r>
                          <a:rPr lang="en-US" altLang="zh-CN" sz="17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altLang="zh-CN" sz="1700" i="1" dirty="0"/>
                  <a:t>.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381C5BE8-87AE-432C-A8FE-54042DC0DD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4128" y="2286000"/>
                <a:ext cx="3225616" cy="3931920"/>
              </a:xfrm>
              <a:prstGeom prst="rect">
                <a:avLst/>
              </a:prstGeom>
              <a:blipFill>
                <a:blip r:embed="rId2"/>
                <a:stretch>
                  <a:fillRect l="-32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6C594590-85A1-4BC3-B913-987B0370A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0F34953D-21D1-42C2-96B8-DD73C7DA1B65}" type="slidenum">
              <a:rPr lang="en-US" altLang="zh-CN" smtClean="0"/>
              <a:pPr defTabSz="914400">
                <a:spcAft>
                  <a:spcPts val="600"/>
                </a:spcAft>
              </a:pPr>
              <a:t>7</a:t>
            </a:fld>
            <a:endParaRPr lang="en-US" altLang="zh-CN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3C3FCEDC-F88E-450E-8984-DC31311C6663}"/>
              </a:ext>
            </a:extLst>
          </p:cNvPr>
          <p:cNvGrpSpPr/>
          <p:nvPr/>
        </p:nvGrpSpPr>
        <p:grpSpPr>
          <a:xfrm>
            <a:off x="4422957" y="111036"/>
            <a:ext cx="7665653" cy="6746964"/>
            <a:chOff x="4422957" y="111036"/>
            <a:chExt cx="7665653" cy="6746964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3AC7D99-7856-43F7-9556-E3C5FCBA93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7" t="10279" r="9397" b="5648"/>
            <a:stretch/>
          </p:blipFill>
          <p:spPr>
            <a:xfrm>
              <a:off x="4422957" y="111036"/>
              <a:ext cx="4801607" cy="3357498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2B33327D-2DDB-4143-A4DA-073EA04686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26" t="11102" r="9266" b="5647"/>
            <a:stretch/>
          </p:blipFill>
          <p:spPr>
            <a:xfrm>
              <a:off x="7238664" y="3504786"/>
              <a:ext cx="4849946" cy="3353214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9339B92A-436F-484D-89A8-33E6A31B8333}"/>
                </a:ext>
              </a:extLst>
            </p:cNvPr>
            <p:cNvSpPr txBox="1"/>
            <p:nvPr/>
          </p:nvSpPr>
          <p:spPr>
            <a:xfrm>
              <a:off x="9450143" y="1335024"/>
              <a:ext cx="195770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/>
                <a:t>Result of sorted greedy algorithm</a:t>
              </a:r>
              <a:endParaRPr lang="zh-CN" altLang="en-US" sz="2000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E5BB42D3-BCE4-4998-8FC4-C93950351C93}"/>
                </a:ext>
              </a:extLst>
            </p:cNvPr>
            <p:cNvSpPr txBox="1"/>
            <p:nvPr/>
          </p:nvSpPr>
          <p:spPr>
            <a:xfrm>
              <a:off x="5611274" y="4688817"/>
              <a:ext cx="16273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/>
                <a:t>Optimal result</a:t>
              </a:r>
              <a:endParaRPr lang="zh-CN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85769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Algorithm for the case that Some machines are more efficient than the others</a:t>
            </a:r>
            <a:endParaRPr lang="zh-CN" altLang="en-US" sz="4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内容占位符 1">
                <a:extLst>
                  <a:ext uri="{FF2B5EF4-FFF2-40B4-BE49-F238E27FC236}">
                    <a16:creationId xmlns:a16="http://schemas.microsoft.com/office/drawing/2014/main" id="{B1E98732-D0D8-49A8-AAA1-96F44631051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1024128" y="2286000"/>
                <a:ext cx="4325313" cy="4023360"/>
              </a:xfrm>
            </p:spPr>
            <p:txBody>
              <a:bodyPr/>
              <a:lstStyle/>
              <a:p>
                <a:r>
                  <a:rPr lang="en-US" altLang="zh-CN" dirty="0"/>
                  <a:t>I use a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greedy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strategy like sorted greedy loading balance strategy. </a:t>
                </a:r>
              </a:p>
              <a:p>
                <a:r>
                  <a:rPr lang="en-US" altLang="zh-CN" dirty="0"/>
                  <a:t>In this algorithm, it will sort the task list by the average loading on the machines firstly.</a:t>
                </a:r>
              </a:p>
              <a:p>
                <a:r>
                  <a:rPr lang="en-US" altLang="zh-CN" dirty="0"/>
                  <a:t>Then, it will assign the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CN" b="1" i="1" smtClean="0">
                        <a:latin typeface="Cambria Math" panose="02040503050406030204" pitchFamily="18" charset="0"/>
                      </a:rPr>
                      <m:t>𝒕𝒉</m:t>
                    </m:r>
                  </m:oMath>
                </a14:m>
                <a:r>
                  <a:rPr lang="en-US" altLang="zh-CN" dirty="0"/>
                  <a:t> job to the machine and let the machines solve the first 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jobs fastest.</a:t>
                </a:r>
                <a:endParaRPr lang="zh-CN" altLang="en-US" dirty="0"/>
              </a:p>
            </p:txBody>
          </p:sp>
        </mc:Choice>
        <mc:Fallback>
          <p:sp>
            <p:nvSpPr>
              <p:cNvPr id="2" name="内容占位符 1">
                <a:extLst>
                  <a:ext uri="{FF2B5EF4-FFF2-40B4-BE49-F238E27FC236}">
                    <a16:creationId xmlns:a16="http://schemas.microsoft.com/office/drawing/2014/main" id="{B1E98732-D0D8-49A8-AAA1-96F44631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24128" y="2286000"/>
                <a:ext cx="4325313" cy="4023360"/>
              </a:xfrm>
              <a:blipFill>
                <a:blip r:embed="rId2"/>
                <a:stretch>
                  <a:fillRect l="-704" t="-1818" r="-15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1B39553D-6EF1-4F3C-999D-37DF60D0367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80134" y="2286000"/>
            <a:ext cx="6101123" cy="3367065"/>
          </a:xfrm>
        </p:spPr>
      </p:pic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C8356424-BFFC-4B55-9FEF-1FB22A7F0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152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FD2C8FD2-10A1-4A20-AE58-4955C9915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Algorithm for the case that Some machines are more efficient than the others</a:t>
            </a:r>
            <a:endParaRPr lang="zh-CN" altLang="en-US" sz="4000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98A80BB2-4EF3-4EBB-BF37-C1CF3ADE3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30" y="2286000"/>
            <a:ext cx="5582108" cy="4023360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Experiment to verify the quality of the algorithm.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For the jobs, I generate the base cost for each job, and then I generate a factor between 0.5 to 1.5 to each job on each machine.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Generate 1000 cases respectively for 3 machines with 7 jobs, 3 machines with 8 jobs, 4 machines with 9 jobs and 5 machines with 11 jobs.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Give some examples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Do statistic for the quality of the cases</a:t>
            </a:r>
            <a:endParaRPr lang="zh-CN" altLang="en-US" dirty="0"/>
          </a:p>
        </p:txBody>
      </p:sp>
      <p:graphicFrame>
        <p:nvGraphicFramePr>
          <p:cNvPr id="9" name="表格 9">
            <a:extLst>
              <a:ext uri="{FF2B5EF4-FFF2-40B4-BE49-F238E27FC236}">
                <a16:creationId xmlns:a16="http://schemas.microsoft.com/office/drawing/2014/main" id="{72327AFE-BD94-4032-8750-1F25AC85B7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4919446"/>
              </p:ext>
            </p:extLst>
          </p:nvPr>
        </p:nvGraphicFramePr>
        <p:xfrm>
          <a:off x="6755281" y="3358133"/>
          <a:ext cx="4745216" cy="21234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37360">
                  <a:extLst>
                    <a:ext uri="{9D8B030D-6E8A-4147-A177-3AD203B41FA5}">
                      <a16:colId xmlns:a16="http://schemas.microsoft.com/office/drawing/2014/main" val="578496126"/>
                    </a:ext>
                  </a:extLst>
                </a:gridCol>
                <a:gridCol w="1035248">
                  <a:extLst>
                    <a:ext uri="{9D8B030D-6E8A-4147-A177-3AD203B41FA5}">
                      <a16:colId xmlns:a16="http://schemas.microsoft.com/office/drawing/2014/main" val="967120216"/>
                    </a:ext>
                  </a:extLst>
                </a:gridCol>
                <a:gridCol w="1186304">
                  <a:extLst>
                    <a:ext uri="{9D8B030D-6E8A-4147-A177-3AD203B41FA5}">
                      <a16:colId xmlns:a16="http://schemas.microsoft.com/office/drawing/2014/main" val="598872620"/>
                    </a:ext>
                  </a:extLst>
                </a:gridCol>
                <a:gridCol w="1186304">
                  <a:extLst>
                    <a:ext uri="{9D8B030D-6E8A-4147-A177-3AD203B41FA5}">
                      <a16:colId xmlns:a16="http://schemas.microsoft.com/office/drawing/2014/main" val="26679772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CN" dirty="0"/>
                        <a:t>         Job </a:t>
                      </a:r>
                    </a:p>
                    <a:p>
                      <a:pPr algn="l"/>
                      <a:r>
                        <a:rPr lang="en-US" altLang="zh-CN" dirty="0"/>
                        <a:t>Machine </a:t>
                      </a:r>
                      <a:endParaRPr lang="zh-CN" altLang="en-US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J1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J2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J3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970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Base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3870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2.34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360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1.81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3.12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4.21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580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4.11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5.64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644435"/>
                  </a:ext>
                </a:extLst>
              </a:tr>
            </a:tbl>
          </a:graphicData>
        </a:graphic>
      </p:graphicFrame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9CE394B7-EFDD-4CE7-8E6B-58EFF4AF8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4953D-21D1-42C2-96B8-DD73C7DA1B65}" type="slidenum">
              <a:rPr lang="zh-CN" altLang="en-US" smtClean="0"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4701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积分">
  <a:themeElements>
    <a:clrScheme name="积分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99CB38"/>
      </a:accent1>
      <a:accent2>
        <a:srgbClr val="63A537"/>
      </a:accent2>
      <a:accent3>
        <a:srgbClr val="E6D024"/>
      </a:accent3>
      <a:accent4>
        <a:srgbClr val="CC9700"/>
      </a:accent4>
      <a:accent5>
        <a:srgbClr val="4EB3CF"/>
      </a:accent5>
      <a:accent6>
        <a:srgbClr val="378DA6"/>
      </a:accent6>
      <a:hlink>
        <a:srgbClr val="6B9F25"/>
      </a:hlink>
      <a:folHlink>
        <a:srgbClr val="B26B02"/>
      </a:folHlink>
    </a:clrScheme>
    <a:fontScheme name="积分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积分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29F68FFC-748B-4FC3-BF39-7F84A6D5840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4655</TotalTime>
  <Words>655</Words>
  <Application>Microsoft Office PowerPoint</Application>
  <PresentationFormat>宽屏</PresentationFormat>
  <Paragraphs>131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等线</vt:lpstr>
      <vt:lpstr>Arial</vt:lpstr>
      <vt:lpstr>Cambria Math</vt:lpstr>
      <vt:lpstr>Tw Cen MT</vt:lpstr>
      <vt:lpstr>Tw Cen MT Condensed</vt:lpstr>
      <vt:lpstr>Wingdings 3</vt:lpstr>
      <vt:lpstr>积分</vt:lpstr>
      <vt:lpstr>Loading Balance Problem</vt:lpstr>
      <vt:lpstr>Content</vt:lpstr>
      <vt:lpstr>Loading Balance Problem</vt:lpstr>
      <vt:lpstr>Sorted greedy loading balance strategy</vt:lpstr>
      <vt:lpstr>Effect of algorithm </vt:lpstr>
      <vt:lpstr>The first Example</vt:lpstr>
      <vt:lpstr>The first Example</vt:lpstr>
      <vt:lpstr>Algorithm for the case that Some machines are more efficient than the others</vt:lpstr>
      <vt:lpstr>Algorithm for the case that Some machines are more efficient than the others</vt:lpstr>
      <vt:lpstr>Algorithm for the case that Some machines are more efficient than the others</vt:lpstr>
      <vt:lpstr>Algorithm for the case that Some machines are more efficient than the others</vt:lpstr>
      <vt:lpstr>Algorithm for the case that Some machines are more efficient than the others</vt:lpstr>
      <vt:lpstr>Algorithm for the case that Some machines are more efficient than the others</vt:lpstr>
      <vt:lpstr>Algorithm for the case that Some machines are more efficient than the others</vt:lpstr>
      <vt:lpstr>Algorithm for the case that Some machines are more efficient than the others</vt:lpstr>
      <vt:lpstr>Algorithm for the case that Some machines are more efficient than the others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Nearest Neighbor Greedy</dc:title>
  <dc:creator>汪 至圆</dc:creator>
  <cp:lastModifiedBy>汪 至圆</cp:lastModifiedBy>
  <cp:revision>64</cp:revision>
  <dcterms:created xsi:type="dcterms:W3CDTF">2020-09-15T17:20:17Z</dcterms:created>
  <dcterms:modified xsi:type="dcterms:W3CDTF">2020-09-30T13:47:06Z</dcterms:modified>
</cp:coreProperties>
</file>